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j7MJnN3YAL9/KIm+j0jysmP4CB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04F00C-8EA8-4E15-A42E-BF7F87B3D38E}">
  <a:tblStyle styleId="{4804F00C-8EA8-4E15-A42E-BF7F87B3D38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F1ABCAA6-0067-4D2B-A546-F352848DFA8F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2cfc34ba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Intro should take 30 seconds</a:t>
            </a:r>
            <a:endParaRPr/>
          </a:p>
        </p:txBody>
      </p:sp>
      <p:sp>
        <p:nvSpPr>
          <p:cNvPr id="56" name="Google Shape;56;g32cfc34ba8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2febd0cefb_3_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32febd0cefb_3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32febd0cefb_3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77c7696fd_0_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377c7696fd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377c7696fd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77c7696fd_0_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377c7696fd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3377c7696fd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febd0cefb_3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32febd0cefb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32febd0cefb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ff2348313_0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32ff2348313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32ff2348313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3c7d5147c8_0_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3c7d5147c8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33c7d5147c8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75" name="Google Shape;7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-- Save discussion for subsystem update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-- Save detail for execution plan &amp; validation plan status</a:t>
            </a:r>
            <a:endParaRPr/>
          </a:p>
        </p:txBody>
      </p:sp>
      <p:sp>
        <p:nvSpPr>
          <p:cNvPr id="82" name="Google Shape;8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2febd0cefb_3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32febd0cefb_3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g32febd0cefb_3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5" name="Google Shape;9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febd0cefb_3_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32febd0cefb_3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g32febd0cefb_3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787f9b49e_0_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3787f9b49e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3787f9b49e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7" name="Google Shape;2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2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2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4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5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2cfc34ba83_0_0"/>
          <p:cNvSpPr txBox="1"/>
          <p:nvPr>
            <p:ph type="ctrTitle"/>
          </p:nvPr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Team 1: ADC Resolution vs. Sensorless Motor Control Performance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38922"/>
              <a:buFont typeface="Arial"/>
              <a:buNone/>
            </a:pPr>
            <a:r>
              <a:rPr lang="en-US"/>
              <a:t>Bi-Weekly Update 3</a:t>
            </a:r>
            <a:br>
              <a:rPr lang="en-US"/>
            </a:br>
            <a:r>
              <a:rPr lang="en-US" sz="2455"/>
              <a:t>Cristian Ornelas, Tyler Hawkins, Tamara Basfar, John King</a:t>
            </a:r>
            <a:br>
              <a:rPr lang="en-US" sz="2455"/>
            </a:br>
            <a:r>
              <a:rPr lang="en-US" sz="2455"/>
              <a:t>Sponsor: Kevin Allen (Texas Instruments)</a:t>
            </a:r>
            <a:br>
              <a:rPr lang="en-US" sz="2455"/>
            </a:br>
            <a:r>
              <a:rPr lang="en-US" sz="2455"/>
              <a:t>TA: Fahrettin Ay</a:t>
            </a:r>
            <a:br>
              <a:rPr lang="en-US" sz="2455"/>
            </a:br>
            <a:endParaRPr sz="2455"/>
          </a:p>
        </p:txBody>
      </p:sp>
      <p:pic>
        <p:nvPicPr>
          <p:cNvPr descr="DLCOE_logo_HWHT.png" id="59" name="Google Shape;59;g32cfc34ba8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g32cfc34ba8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263568">
            <a:off x="-1132850" y="77925"/>
            <a:ext cx="6440051" cy="36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febd0cefb_3_2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Test Data Acquisition 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00"/>
              <a:t>Tyler Hawkins</a:t>
            </a:r>
            <a:endParaRPr sz="1700"/>
          </a:p>
        </p:txBody>
      </p:sp>
      <p:graphicFrame>
        <p:nvGraphicFramePr>
          <p:cNvPr id="118" name="Google Shape;118;g32febd0cefb_3_28"/>
          <p:cNvGraphicFramePr/>
          <p:nvPr/>
        </p:nvGraphicFramePr>
        <p:xfrm>
          <a:off x="685800" y="2241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{4804F00C-8EA8-4E15-A42E-BF7F87B3D38E}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-Developed Data Collection method capable of being toggled on/off during testing </a:t>
                      </a:r>
                      <a:endParaRPr sz="1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-Designed Motor mount to test motor load </a:t>
                      </a:r>
                      <a:r>
                        <a:rPr lang="en-US" sz="1800"/>
                        <a:t>performance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-Weird Limit on # of data points</a:t>
                      </a:r>
                      <a:endParaRPr sz="1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-Work out kinks in data collection &amp; enable more data points to be </a:t>
                      </a:r>
                      <a:r>
                        <a:rPr lang="en-US" sz="1800"/>
                        <a:t>acquired </a:t>
                      </a:r>
                      <a:endParaRPr sz="1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-Finish</a:t>
                      </a:r>
                      <a:r>
                        <a:rPr lang="en-US" sz="1800"/>
                        <a:t> final tweaks of motor mount and 3D print/</a:t>
                      </a:r>
                      <a:r>
                        <a:rPr lang="en-US" sz="1800"/>
                        <a:t>assemble</a:t>
                      </a:r>
                      <a:r>
                        <a:rPr lang="en-US" sz="1800"/>
                        <a:t> 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3377c7696fd_0_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270000"/>
            <a:ext cx="8572500" cy="530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3377c7696fd_0_1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282700"/>
            <a:ext cx="8572500" cy="530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</a:t>
            </a:r>
            <a:endParaRPr/>
          </a:p>
        </p:txBody>
      </p:sp>
      <p:pic>
        <p:nvPicPr>
          <p:cNvPr id="136" name="Google Shape;13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88" y="1824152"/>
            <a:ext cx="7976228" cy="48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febd0cefb_3_0"/>
          <p:cNvSpPr txBox="1"/>
          <p:nvPr>
            <p:ph type="title"/>
          </p:nvPr>
        </p:nvSpPr>
        <p:spPr>
          <a:xfrm>
            <a:off x="394700" y="7679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Validation Plan </a:t>
            </a:r>
            <a:endParaRPr/>
          </a:p>
        </p:txBody>
      </p:sp>
      <p:graphicFrame>
        <p:nvGraphicFramePr>
          <p:cNvPr id="143" name="Google Shape;143;g32febd0cefb_3_0"/>
          <p:cNvGraphicFramePr/>
          <p:nvPr/>
        </p:nvGraphicFramePr>
        <p:xfrm>
          <a:off x="1528750" y="186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{F1ABCAA6-0067-4D2B-A546-F352848DFA8F}</a:tableStyleId>
              </a:tblPr>
              <a:tblGrid>
                <a:gridCol w="1485900"/>
                <a:gridCol w="2562225"/>
                <a:gridCol w="1257300"/>
                <a:gridCol w="781050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Task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Specification 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Result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Owner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Porting Solution onto F28p65x board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Ported motor control software onto f28p65x board successfully a</a:t>
                      </a:r>
                      <a:r>
                        <a:rPr lang="en-US" sz="1200" u="none" cap="none" strike="noStrike"/>
                        <a:t>ccording to the Universal Motor control guide 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PASSED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All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16 Bit ADC resolution 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The system correctly operates using 16-bit ADC resolution according to The Universal Motor control guide 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UNTESTED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Cristian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64-bit Floating point operation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The system Correctly Operates using 64-bit Floating Point  according to The Universal Motor control guide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UNTESTED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Case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Enable oversampling 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The system Correctly Operates while oversampling is enabled according to The Universal Motor control guide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UNTESTED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Tamara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12 Bit &amp; 16 Bit ADC resolution Support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The system correctly operates using either 12-bit or 16-bit ADC resolutions according to The Universal Motor control guide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UNTESTED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Cristian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ff2348313_0_7"/>
          <p:cNvSpPr txBox="1"/>
          <p:nvPr>
            <p:ph type="title"/>
          </p:nvPr>
        </p:nvSpPr>
        <p:spPr>
          <a:xfrm>
            <a:off x="394700" y="7679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Validation Plan </a:t>
            </a:r>
            <a:endParaRPr/>
          </a:p>
        </p:txBody>
      </p:sp>
      <p:graphicFrame>
        <p:nvGraphicFramePr>
          <p:cNvPr id="150" name="Google Shape;150;g32ff2348313_0_7"/>
          <p:cNvGraphicFramePr/>
          <p:nvPr/>
        </p:nvGraphicFramePr>
        <p:xfrm>
          <a:off x="1528750" y="177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{F1ABCAA6-0067-4D2B-A546-F352848DFA8F}</a:tableStyleId>
              </a:tblPr>
              <a:tblGrid>
                <a:gridCol w="1485900"/>
                <a:gridCol w="2562225"/>
                <a:gridCol w="1257300"/>
                <a:gridCol w="781050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Task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Specification 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Result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Owner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32-bit &amp; 64-bit Floating point operation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The system Correctly Operates using either 32-bit or 64-bit Floating Point according to The Universal Motor control guide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UNTESTED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Tyler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Test data acquisition 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The system Correctly gathers test data for the following parameters: speed ripple, speed step, and load step. Able to be graphed and differences should be able to be seen. 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Passed But Needs Improvements for better data 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Tyler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Test 12 vs 16 Bit performance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Test the performance of 12-bit and 16-bit ADC resolutions: speed ripple, speed step, load step.</a:t>
                      </a:r>
                      <a:endParaRPr sz="12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UNTESTED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Cristian 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Test 32-bit &amp; 64-bit Floating-point performance 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Test the performance of 32-bit and 64-bit ADC Floating point operations: speed ripple, speed step, load step. 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UNTESTED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Case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Test the performance of oversampling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Test the effectiveness of oversampling: speed ripple, speed step, load step. 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UNTESTED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Tamara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/>
          <p:nvPr>
            <p:ph idx="1" type="body"/>
          </p:nvPr>
        </p:nvSpPr>
        <p:spPr>
          <a:xfrm>
            <a:off x="457200" y="139049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3400"/>
              <a:t>Thanks &amp; Gig’em</a:t>
            </a:r>
            <a:endParaRPr b="1" sz="3400"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 sz="3000"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3000"/>
              <a:t>Team 1: ADC Resolution vs. Sensorless Motor Control Performance</a:t>
            </a:r>
            <a:endParaRPr b="1" sz="3000"/>
          </a:p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 </a:t>
            </a:r>
            <a:endParaRPr/>
          </a:p>
        </p:txBody>
      </p:sp>
      <p:sp>
        <p:nvSpPr>
          <p:cNvPr id="66" name="Google Shape;66;p2"/>
          <p:cNvSpPr txBox="1"/>
          <p:nvPr>
            <p:ph idx="1" type="body"/>
          </p:nvPr>
        </p:nvSpPr>
        <p:spPr>
          <a:xfrm>
            <a:off x="774450" y="2412550"/>
            <a:ext cx="7595100" cy="3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800"/>
              <a:t>Problem: </a:t>
            </a:r>
            <a:r>
              <a:rPr lang="en-US" sz="2800"/>
              <a:t>How do different configurations of sensorless motor control affect performance?</a:t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800"/>
          </a:p>
          <a:p>
            <a: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 b="1"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800"/>
              <a:t>Solution:</a:t>
            </a:r>
            <a:r>
              <a:rPr lang="en-US" sz="2800"/>
              <a:t> Port the universal motor control software to one of TI’s newest c2000 devices. Develop updated configurations of the universal solution, and test the effects on sensorless control performance. </a:t>
            </a:r>
            <a:endParaRPr sz="2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g33c7d5147c8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263568">
            <a:off x="1023225" y="1454400"/>
            <a:ext cx="6440051" cy="36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/>
          <p:nvPr>
            <p:ph type="title"/>
          </p:nvPr>
        </p:nvSpPr>
        <p:spPr>
          <a:xfrm>
            <a:off x="603025" y="8963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56"/>
              <a:buFont typeface="Arial"/>
              <a:buNone/>
            </a:pPr>
            <a:r>
              <a:rPr lang="en-US"/>
              <a:t>Project/Subsystem Overview</a:t>
            </a:r>
            <a:endParaRPr/>
          </a:p>
        </p:txBody>
      </p:sp>
      <p:pic>
        <p:nvPicPr>
          <p:cNvPr id="78" name="Google Shape;7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9175" y="2526750"/>
            <a:ext cx="4400326" cy="26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875" y="1916500"/>
            <a:ext cx="4180126" cy="4568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</a:t>
            </a:r>
            <a:endParaRPr/>
          </a:p>
        </p:txBody>
      </p:sp>
      <p:graphicFrame>
        <p:nvGraphicFramePr>
          <p:cNvPr id="85" name="Google Shape;85;p4"/>
          <p:cNvGraphicFramePr/>
          <p:nvPr/>
        </p:nvGraphicFramePr>
        <p:xfrm>
          <a:off x="230909" y="27869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{4804F00C-8EA8-4E15-A42E-BF7F87B3D38E}</a:tableStyleId>
              </a:tblPr>
              <a:tblGrid>
                <a:gridCol w="1058850"/>
                <a:gridCol w="1054675"/>
                <a:gridCol w="1083700"/>
                <a:gridCol w="1143950"/>
                <a:gridCol w="1195850"/>
                <a:gridCol w="1143100"/>
                <a:gridCol w="931000"/>
                <a:gridCol w="960225"/>
              </a:tblGrid>
              <a:tr h="138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Port motor control solution to F28P65x Board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(completed 1/30)</a:t>
                      </a:r>
                      <a:endParaRPr sz="14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Modify software to enable data capture (to complete by 2/20)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4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Modify software for ADC resolution (12/16) bit</a:t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(to complete by 3/6)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Modify software to run using 32/64 bit floating point</a:t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(to complete by 3/6)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Modify software to enable oversampling </a:t>
                      </a: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(to complete by 3/6)</a:t>
                      </a:r>
                      <a:endParaRPr sz="14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Test full software compatibility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(to complete by 3/24)  </a:t>
                      </a:r>
                      <a:endParaRPr sz="14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Full system Validation/ testing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3/27)</a:t>
                      </a:r>
                      <a:endParaRPr sz="14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Demo and Report 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4/21)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febd0cefb_3_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Floating Point Values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Case King</a:t>
            </a:r>
            <a:endParaRPr sz="2980"/>
          </a:p>
        </p:txBody>
      </p:sp>
      <p:graphicFrame>
        <p:nvGraphicFramePr>
          <p:cNvPr id="92" name="Google Shape;92;g32febd0cefb_3_7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{4804F00C-8EA8-4E15-A42E-BF7F87B3D38E}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31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-"/>
                      </a:pPr>
                      <a:r>
                        <a:rPr lang="en-US" sz="1800"/>
                        <a:t>All files within the float64 code compile properly.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-"/>
                      </a:pPr>
                      <a:r>
                        <a:rPr lang="en-US" sz="1800"/>
                        <a:t>There are still problems in the linkage files that need to be worked out.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12/16 Bit ADC Resolution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Cristian Ornelas</a:t>
            </a:r>
            <a:endParaRPr sz="2980"/>
          </a:p>
        </p:txBody>
      </p:sp>
      <p:graphicFrame>
        <p:nvGraphicFramePr>
          <p:cNvPr id="98" name="Google Shape;98;p5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{4804F00C-8EA8-4E15-A42E-BF7F87B3D38E}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25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16-bit ADC </a:t>
                      </a:r>
                      <a:r>
                        <a:rPr lang="en-US" sz="1800"/>
                        <a:t>resolution</a:t>
                      </a:r>
                      <a:r>
                        <a:rPr lang="en-US" sz="1800"/>
                        <a:t> runs with no compiling errors. 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-"/>
                      </a:pPr>
                      <a:r>
                        <a:rPr lang="en-US" sz="1800"/>
                        <a:t>The ADC </a:t>
                      </a:r>
                      <a:r>
                        <a:rPr lang="en-US" sz="1800"/>
                        <a:t>voltage shows a value of 1V instead of the external 24V that the power supply outputs.</a:t>
                      </a:r>
                      <a:endParaRPr sz="1800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Once the 16-bit ADC resolution is completely implemented, I will run tests on the motor to show the difference in performance for both 12 and 16-bit ADC resolution. 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2febd0cefb_3_1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Oversampling 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Tamara Basfar</a:t>
            </a:r>
            <a:endParaRPr sz="2980"/>
          </a:p>
        </p:txBody>
      </p:sp>
      <p:graphicFrame>
        <p:nvGraphicFramePr>
          <p:cNvPr id="105" name="Google Shape;105;g32febd0cefb_3_19"/>
          <p:cNvGraphicFramePr/>
          <p:nvPr/>
        </p:nvGraphicFramePr>
        <p:xfrm>
          <a:off x="685800" y="218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{4804F00C-8EA8-4E15-A42E-BF7F87B3D38E}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20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developed an oversampling </a:t>
                      </a:r>
                      <a:r>
                        <a:rPr lang="en-US" sz="1800"/>
                        <a:t>example</a:t>
                      </a:r>
                      <a:r>
                        <a:rPr lang="en-US" sz="1800"/>
                        <a:t> from scratch for debugging. Because of challenges faced when trying to enable it in the final solution</a:t>
                      </a:r>
                      <a:endParaRPr sz="1800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tested isolated example 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-"/>
                      </a:pPr>
                      <a:r>
                        <a:rPr lang="en-US" sz="1800"/>
                        <a:t>Integrate working example into first version of the solution </a:t>
                      </a:r>
                      <a:endParaRPr sz="1800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begin testing solution with oversampling enabled </a:t>
                      </a:r>
                      <a:endParaRPr sz="1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33787f9b49e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59" y="1267225"/>
            <a:ext cx="7950539" cy="407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